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3"/>
  </p:notesMasterIdLst>
  <p:sldIdLst>
    <p:sldId id="269" r:id="rId2"/>
    <p:sldId id="286" r:id="rId3"/>
    <p:sldId id="1810" r:id="rId4"/>
    <p:sldId id="1769" r:id="rId5"/>
    <p:sldId id="1783" r:id="rId6"/>
    <p:sldId id="287" r:id="rId7"/>
    <p:sldId id="1796" r:id="rId8"/>
    <p:sldId id="1800" r:id="rId9"/>
    <p:sldId id="1801" r:id="rId10"/>
    <p:sldId id="1784" r:id="rId11"/>
    <p:sldId id="1815" r:id="rId12"/>
    <p:sldId id="1811" r:id="rId13"/>
    <p:sldId id="1791" r:id="rId14"/>
    <p:sldId id="1792" r:id="rId15"/>
    <p:sldId id="1814" r:id="rId16"/>
    <p:sldId id="1812" r:id="rId17"/>
    <p:sldId id="1813" r:id="rId18"/>
    <p:sldId id="1793" r:id="rId19"/>
    <p:sldId id="1799" r:id="rId20"/>
    <p:sldId id="1816" r:id="rId21"/>
    <p:sldId id="180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ADC"/>
    <a:srgbClr val="C55A11"/>
    <a:srgbClr val="819AC6"/>
    <a:srgbClr val="4472C4"/>
    <a:srgbClr val="4C6EAE"/>
    <a:srgbClr val="7C7C7C"/>
    <a:srgbClr val="30AAC2"/>
    <a:srgbClr val="A0CC82"/>
    <a:srgbClr val="DEA178"/>
    <a:srgbClr val="769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B740A4-53DC-8FEF-545A-02D6DCBFC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12/13/2024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F4FC5F-F3BD-7540-E3D1-15ED65804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7C102A-FB59-350D-92B7-FE4A037A2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4E1173-1313-37B7-4AD0-B8C8CD393471}"/>
              </a:ext>
            </a:extLst>
          </p:cNvPr>
          <p:cNvGrpSpPr/>
          <p:nvPr userDrawn="1"/>
        </p:nvGrpSpPr>
        <p:grpSpPr>
          <a:xfrm>
            <a:off x="156164" y="457200"/>
            <a:ext cx="589307" cy="5943599"/>
            <a:chOff x="223520" y="388621"/>
            <a:chExt cx="589307" cy="594359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158C0A-BEFA-6EE3-4551-D176360BAC2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D40B9E6-3A58-3E28-E4AF-80CD1E86453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ED7C2F-3C13-C4F5-9706-64B3A88B8EF8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应用背景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ECEE23C-595A-20A6-2542-A0EF9D4EC9F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52CAC33-2B2E-8973-2C95-ADBAF706110D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准备要素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3E41E7E-3AFB-29C7-8684-B4132665F4A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1F45B9B-F843-05DB-151A-63722B3BBC85}"/>
                </a:ext>
              </a:extLst>
            </p:cNvPr>
            <p:cNvSpPr txBox="1"/>
            <p:nvPr/>
          </p:nvSpPr>
          <p:spPr>
            <a:xfrm>
              <a:off x="320365" y="5184140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案例分析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5BD07F1-800C-A685-1E23-82F64C81C098}"/>
                </a:ext>
              </a:extLst>
            </p:cNvPr>
            <p:cNvCxnSpPr>
              <a:cxnSpLocks/>
            </p:cNvCxnSpPr>
            <p:nvPr/>
          </p:nvCxnSpPr>
          <p:spPr>
            <a:xfrm>
              <a:off x="22352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14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12/13/2024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12/13/2024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0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572113" y="900918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8. Réclamation et réponse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218680" y="5618480"/>
            <a:ext cx="4973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FC0080D-BC7B-CE8E-E840-B8C53D22B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931" y="2236950"/>
            <a:ext cx="5273497" cy="261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280160" y="628233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</a:rPr>
              <a:t>Pour </a:t>
            </a:r>
            <a:r>
              <a:rPr lang="fr-FR" altLang="zh-CN" sz="4400" b="1" dirty="0">
                <a:solidFill>
                  <a:schemeClr val="bg1"/>
                </a:solidFill>
              </a:rPr>
              <a:t>une réclamation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3E540-6092-8E00-EE68-0684BE77F0DD}"/>
              </a:ext>
            </a:extLst>
          </p:cNvPr>
          <p:cNvSpPr txBox="1"/>
          <p:nvPr/>
        </p:nvSpPr>
        <p:spPr>
          <a:xfrm>
            <a:off x="1168404" y="1704140"/>
            <a:ext cx="10627356" cy="44373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Mentionner la commande concernée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Déclarer le problème / expliquer les effets indésirables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Proposer / Demander une solution 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 vue de la bonne relation, expliquer ses espérances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20">
            <a:extLst>
              <a:ext uri="{FF2B5EF4-FFF2-40B4-BE49-F238E27FC236}">
                <a16:creationId xmlns:a16="http://schemas.microsoft.com/office/drawing/2014/main" id="{81BC3F3E-2249-76F6-586E-BA9E438F4062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6" name="文本框 2">
              <a:extLst>
                <a:ext uri="{FF2B5EF4-FFF2-40B4-BE49-F238E27FC236}">
                  <a16:creationId xmlns:a16="http://schemas.microsoft.com/office/drawing/2014/main" id="{C2416007-0823-86DC-E2DD-A592F5C0EFBF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7" name="直接连接符 4">
              <a:extLst>
                <a:ext uri="{FF2B5EF4-FFF2-40B4-BE49-F238E27FC236}">
                  <a16:creationId xmlns:a16="http://schemas.microsoft.com/office/drawing/2014/main" id="{D0B92FB7-2798-43C8-D33A-4021265F70A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B525B186-1AE7-E087-6442-E3EA7FBF8805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5" name="直接连接符 8">
              <a:extLst>
                <a:ext uri="{FF2B5EF4-FFF2-40B4-BE49-F238E27FC236}">
                  <a16:creationId xmlns:a16="http://schemas.microsoft.com/office/drawing/2014/main" id="{083BBE46-8176-742C-2ABC-277AF9102F6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id="{014EA80E-125E-0929-4034-1C5E946AED81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0">
              <a:extLst>
                <a:ext uri="{FF2B5EF4-FFF2-40B4-BE49-F238E27FC236}">
                  <a16:creationId xmlns:a16="http://schemas.microsoft.com/office/drawing/2014/main" id="{ABDB7762-B005-0808-BDCB-0AF2865277B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62F8A001-6479-B6B4-0403-0067BC3C106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3">
              <a:extLst>
                <a:ext uri="{FF2B5EF4-FFF2-40B4-BE49-F238E27FC236}">
                  <a16:creationId xmlns:a16="http://schemas.microsoft.com/office/drawing/2014/main" id="{AAF871C9-8925-9D3D-EA45-AA055805C57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382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CC92E-B5AA-EE30-6D28-B79F0FE30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BEAC9E-8E32-65F2-09BE-FEE2A73182FB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76170F2-BAFE-7717-5F1E-0253B9EDF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2D17459-E3A6-B959-87B5-607502BBE2B7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67869D-54EC-7096-8072-2402EF3E2DEE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6B0CF4-298E-74BB-134F-FC1D4708E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627" y="2967335"/>
            <a:ext cx="9965471" cy="15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4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FDA3-A918-47DC-F2AA-7AFC769FD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8DF34D-62E5-2EB3-3659-47257FC11C1E}"/>
              </a:ext>
            </a:extLst>
          </p:cNvPr>
          <p:cNvSpPr txBox="1"/>
          <p:nvPr/>
        </p:nvSpPr>
        <p:spPr>
          <a:xfrm>
            <a:off x="1473200" y="2590979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8.2   Réponse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6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280159" y="628233"/>
            <a:ext cx="9397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买方提出的申诉与索赔对象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3E540-6092-8E00-EE68-0684BE77F0DD}"/>
              </a:ext>
            </a:extLst>
          </p:cNvPr>
          <p:cNvSpPr txBox="1"/>
          <p:nvPr/>
        </p:nvSpPr>
        <p:spPr>
          <a:xfrm>
            <a:off x="1193799" y="1747520"/>
            <a:ext cx="10185397" cy="36986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卖方 </a:t>
            </a: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(vendeur)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：不按合同发货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承运人</a:t>
            </a: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(transporteur)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：运输过程中发生的损失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保险公司</a:t>
            </a: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(société d’assurance)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：自然灾害、意外事故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其他买卖关系人 </a:t>
            </a: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(les autres personnes)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20">
            <a:extLst>
              <a:ext uri="{FF2B5EF4-FFF2-40B4-BE49-F238E27FC236}">
                <a16:creationId xmlns:a16="http://schemas.microsoft.com/office/drawing/2014/main" id="{2425FDD0-ED41-BF3D-CCC1-D4FD4A5D0042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41" name="文本框 2">
              <a:extLst>
                <a:ext uri="{FF2B5EF4-FFF2-40B4-BE49-F238E27FC236}">
                  <a16:creationId xmlns:a16="http://schemas.microsoft.com/office/drawing/2014/main" id="{B151196C-7727-023D-121B-93B04179D76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2" name="直接连接符 4">
              <a:extLst>
                <a:ext uri="{FF2B5EF4-FFF2-40B4-BE49-F238E27FC236}">
                  <a16:creationId xmlns:a16="http://schemas.microsoft.com/office/drawing/2014/main" id="{60AD9351-651C-C73B-A5FA-F8171D7EA77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id="{B8B70A4E-C9D0-1FA4-66B0-DB33ADEE41C1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44" name="直接连接符 8">
              <a:extLst>
                <a:ext uri="{FF2B5EF4-FFF2-40B4-BE49-F238E27FC236}">
                  <a16:creationId xmlns:a16="http://schemas.microsoft.com/office/drawing/2014/main" id="{31C90A79-4EF7-59FA-6C74-5991B530BD6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9">
              <a:extLst>
                <a:ext uri="{FF2B5EF4-FFF2-40B4-BE49-F238E27FC236}">
                  <a16:creationId xmlns:a16="http://schemas.microsoft.com/office/drawing/2014/main" id="{42059FA3-3BDF-A5E6-6861-33D459ACEEAB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46" name="直接连接符 10">
              <a:extLst>
                <a:ext uri="{FF2B5EF4-FFF2-40B4-BE49-F238E27FC236}">
                  <a16:creationId xmlns:a16="http://schemas.microsoft.com/office/drawing/2014/main" id="{8185C14F-A399-40DD-EE42-78043086D54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1">
              <a:extLst>
                <a:ext uri="{FF2B5EF4-FFF2-40B4-BE49-F238E27FC236}">
                  <a16:creationId xmlns:a16="http://schemas.microsoft.com/office/drawing/2014/main" id="{B77FE63E-F5AF-C3AB-A4FE-5C30D6E2873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48" name="直接连接符 13">
              <a:extLst>
                <a:ext uri="{FF2B5EF4-FFF2-40B4-BE49-F238E27FC236}">
                  <a16:creationId xmlns:a16="http://schemas.microsoft.com/office/drawing/2014/main" id="{13195EC4-043E-DFE4-E3C0-BD0AE219868D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876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280159" y="628233"/>
            <a:ext cx="9397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卖方收到申诉与索赔，应该怎么办？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3E540-6092-8E00-EE68-0684BE77F0DD}"/>
              </a:ext>
            </a:extLst>
          </p:cNvPr>
          <p:cNvSpPr txBox="1"/>
          <p:nvPr/>
        </p:nvSpPr>
        <p:spPr>
          <a:xfrm>
            <a:off x="1513842" y="1747520"/>
            <a:ext cx="9804400" cy="44373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判断是否合理</a:t>
            </a: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(raisonnable)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若合理，及时回复，采取措施补偿。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不合理：善意指出，应彬彬有礼。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若不能及时处理，应及时回复，正在调查中，请等待。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需注意，合同中可明确申诉与索赔条款。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0">
            <a:extLst>
              <a:ext uri="{FF2B5EF4-FFF2-40B4-BE49-F238E27FC236}">
                <a16:creationId xmlns:a16="http://schemas.microsoft.com/office/drawing/2014/main" id="{047EBC60-0933-A48F-24B6-40E5B5DE2A43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866002C2-6AF4-55A9-C398-FDE11F90EB7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24" name="直接连接符 4">
              <a:extLst>
                <a:ext uri="{FF2B5EF4-FFF2-40B4-BE49-F238E27FC236}">
                  <a16:creationId xmlns:a16="http://schemas.microsoft.com/office/drawing/2014/main" id="{1E20F580-9EAF-DE27-21F0-83C4CCAAFB8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6F2017DA-B403-8A5C-E7FE-D1351543C73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26" name="直接连接符 8">
              <a:extLst>
                <a:ext uri="{FF2B5EF4-FFF2-40B4-BE49-F238E27FC236}">
                  <a16:creationId xmlns:a16="http://schemas.microsoft.com/office/drawing/2014/main" id="{EAC127EC-1FA8-141E-AF6B-8925D703418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1EBBC152-18B2-E519-3552-208FF82E3DE5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8" name="直接连接符 10">
              <a:extLst>
                <a:ext uri="{FF2B5EF4-FFF2-40B4-BE49-F238E27FC236}">
                  <a16:creationId xmlns:a16="http://schemas.microsoft.com/office/drawing/2014/main" id="{1F1D0533-40B9-4C6A-6544-9AEB0F54DF0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1">
              <a:extLst>
                <a:ext uri="{FF2B5EF4-FFF2-40B4-BE49-F238E27FC236}">
                  <a16:creationId xmlns:a16="http://schemas.microsoft.com/office/drawing/2014/main" id="{6F308231-D136-13C8-06DC-CBDB3D36D68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30" name="直接连接符 13">
              <a:extLst>
                <a:ext uri="{FF2B5EF4-FFF2-40B4-BE49-F238E27FC236}">
                  <a16:creationId xmlns:a16="http://schemas.microsoft.com/office/drawing/2014/main" id="{AA89211C-280F-EBFE-D286-3BA44BB9522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79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C2C84-BB97-6436-266B-BE72599AC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A046E0-4B4A-239C-6DF1-124E2D2734BF}"/>
              </a:ext>
            </a:extLst>
          </p:cNvPr>
          <p:cNvSpPr txBox="1"/>
          <p:nvPr/>
        </p:nvSpPr>
        <p:spPr>
          <a:xfrm>
            <a:off x="1280159" y="628233"/>
            <a:ext cx="9397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卖方收到申诉与索赔，应该怎么办？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2" name="组合 20">
            <a:extLst>
              <a:ext uri="{FF2B5EF4-FFF2-40B4-BE49-F238E27FC236}">
                <a16:creationId xmlns:a16="http://schemas.microsoft.com/office/drawing/2014/main" id="{9723AC2F-E6D9-263A-7B00-994CB881B63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BDD40FE1-A448-B07F-B634-C6D83A85B02A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24" name="直接连接符 4">
              <a:extLst>
                <a:ext uri="{FF2B5EF4-FFF2-40B4-BE49-F238E27FC236}">
                  <a16:creationId xmlns:a16="http://schemas.microsoft.com/office/drawing/2014/main" id="{8BD7416E-C67A-71B6-26A2-68A2F64F3CA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8EB6CE2E-4F97-CF1D-819F-677C6CBC3038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26" name="直接连接符 8">
              <a:extLst>
                <a:ext uri="{FF2B5EF4-FFF2-40B4-BE49-F238E27FC236}">
                  <a16:creationId xmlns:a16="http://schemas.microsoft.com/office/drawing/2014/main" id="{7E4EAFB8-27AD-7C5B-AFC3-963308DD6B0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2C86916B-629E-6A4C-1439-98DACEC5BD62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8" name="直接连接符 10">
              <a:extLst>
                <a:ext uri="{FF2B5EF4-FFF2-40B4-BE49-F238E27FC236}">
                  <a16:creationId xmlns:a16="http://schemas.microsoft.com/office/drawing/2014/main" id="{AD2CDB40-4690-2B7E-A8A2-4017E060F8C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1">
              <a:extLst>
                <a:ext uri="{FF2B5EF4-FFF2-40B4-BE49-F238E27FC236}">
                  <a16:creationId xmlns:a16="http://schemas.microsoft.com/office/drawing/2014/main" id="{8945C163-ED76-6610-4B91-95C6096F14B4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30" name="直接连接符 13">
              <a:extLst>
                <a:ext uri="{FF2B5EF4-FFF2-40B4-BE49-F238E27FC236}">
                  <a16:creationId xmlns:a16="http://schemas.microsoft.com/office/drawing/2014/main" id="{42E5014C-50EE-E35B-E583-437F39B7AB5E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0BF53165-BC87-EC16-D86B-5D50BA665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1532870"/>
            <a:ext cx="7467597" cy="461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6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07218-97C2-E49D-3C83-3E979A8BD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B0DBDD2-FD40-3AB6-0FE6-45C42AB32ECB}"/>
              </a:ext>
            </a:extLst>
          </p:cNvPr>
          <p:cNvSpPr txBox="1"/>
          <p:nvPr/>
        </p:nvSpPr>
        <p:spPr>
          <a:xfrm>
            <a:off x="1280160" y="49637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案例</a:t>
            </a:r>
            <a:r>
              <a:rPr lang="en-US" altLang="zh-CN" sz="4400" b="1" dirty="0">
                <a:solidFill>
                  <a:schemeClr val="bg1"/>
                </a:solidFill>
              </a:rPr>
              <a:t>1</a:t>
            </a: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0AF720C-487C-F8D6-0AAC-4CA7434A2A71}"/>
              </a:ext>
            </a:extLst>
          </p:cNvPr>
          <p:cNvSpPr txBox="1">
            <a:spLocks/>
          </p:cNvSpPr>
          <p:nvPr/>
        </p:nvSpPr>
        <p:spPr>
          <a:xfrm>
            <a:off x="1568693" y="1518314"/>
            <a:ext cx="10100378" cy="2560092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3600" dirty="0"/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  <p:grpSp>
        <p:nvGrpSpPr>
          <p:cNvPr id="13" name="组合 20">
            <a:extLst>
              <a:ext uri="{FF2B5EF4-FFF2-40B4-BE49-F238E27FC236}">
                <a16:creationId xmlns:a16="http://schemas.microsoft.com/office/drawing/2014/main" id="{2ACD1AB2-F292-EBAF-B3FF-1B1B68645477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DAB18EA6-389E-71E3-D412-8552E26769DA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64932021-A39B-4DE0-A6AB-12AC804FA8D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56F57325-D10C-F256-8BE0-4673CEE602B5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9E12ECC5-2B14-FF50-CF54-AED93905AA1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0F603ED6-BB64-9A50-7E41-1713AE5C726A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79F6DD0D-C323-8715-7CB3-2924A9AE1EC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B39BA428-13C5-4672-EC9B-4681DA9DC317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534D3451-E6C8-C633-FFCD-479818CAB69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233E1144-5F23-11D5-1FC2-1A5574546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0103" y="-43357"/>
            <a:ext cx="12682103" cy="397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44D22-97F2-CC3C-A3CE-2EBC01801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94A1021-6DCE-4D4E-ABCE-F12DACC21122}"/>
              </a:ext>
            </a:extLst>
          </p:cNvPr>
          <p:cNvSpPr txBox="1"/>
          <p:nvPr/>
        </p:nvSpPr>
        <p:spPr>
          <a:xfrm>
            <a:off x="1280160" y="49637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案例</a:t>
            </a:r>
            <a:r>
              <a:rPr lang="en-US" altLang="zh-CN" sz="4400" b="1" dirty="0">
                <a:solidFill>
                  <a:schemeClr val="bg1"/>
                </a:solidFill>
              </a:rPr>
              <a:t>2</a:t>
            </a: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7D37CF6-0948-B843-D4AA-5DDAE57DCE17}"/>
              </a:ext>
            </a:extLst>
          </p:cNvPr>
          <p:cNvSpPr txBox="1">
            <a:spLocks/>
          </p:cNvSpPr>
          <p:nvPr/>
        </p:nvSpPr>
        <p:spPr>
          <a:xfrm>
            <a:off x="1568693" y="1518314"/>
            <a:ext cx="9983226" cy="2208501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3600" dirty="0"/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  <p:grpSp>
        <p:nvGrpSpPr>
          <p:cNvPr id="13" name="组合 20">
            <a:extLst>
              <a:ext uri="{FF2B5EF4-FFF2-40B4-BE49-F238E27FC236}">
                <a16:creationId xmlns:a16="http://schemas.microsoft.com/office/drawing/2014/main" id="{0E7F2CC3-3EF6-887D-D439-1E490A6DC7D7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3B4F7793-1F3F-4BCF-B7C6-9D379CBEAFF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CC2F4B6F-93DA-4414-A332-9EFF13FB7B4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AF9D01C5-AE29-6F79-E313-5D2E04F5F0D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1BFD6717-29EC-505B-2EAE-DCFFA5A07B3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15169124-F88B-BCC5-9E94-19BE344518F3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5567F4DF-47A8-943A-1F9F-0A79298FAAD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0D4FB7A9-3B71-5176-0D9D-1C98F2C346D2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A8284099-291B-36C8-99C5-AE2737F9A20F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624DC95B-34B5-E418-5F2F-CD77E9830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180" y="0"/>
            <a:ext cx="10803487" cy="385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239496" y="19322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Pour Une réponse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3E540-6092-8E00-EE68-0684BE77F0DD}"/>
              </a:ext>
            </a:extLst>
          </p:cNvPr>
          <p:cNvSpPr txBox="1"/>
          <p:nvPr/>
        </p:nvSpPr>
        <p:spPr>
          <a:xfrm>
            <a:off x="1168403" y="1138472"/>
            <a:ext cx="10535917" cy="44373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Accusé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reception de la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lettre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de reclamation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Exprimer son regret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Clarifier la responsabilité </a:t>
            </a:r>
          </a:p>
          <a:p>
            <a:pPr>
              <a:lnSpc>
                <a:spcPct val="150000"/>
              </a:lnSpc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- S’excuse et solution / - (sinon) l’éventuel responsable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Souhait  et confirmation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20">
            <a:extLst>
              <a:ext uri="{FF2B5EF4-FFF2-40B4-BE49-F238E27FC236}">
                <a16:creationId xmlns:a16="http://schemas.microsoft.com/office/drawing/2014/main" id="{C422D756-2906-D13F-24E2-730C5FF6A9A4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6" name="文本框 2">
              <a:extLst>
                <a:ext uri="{FF2B5EF4-FFF2-40B4-BE49-F238E27FC236}">
                  <a16:creationId xmlns:a16="http://schemas.microsoft.com/office/drawing/2014/main" id="{07CA126E-7870-C5C9-2686-5386A020035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7" name="直接连接符 4">
              <a:extLst>
                <a:ext uri="{FF2B5EF4-FFF2-40B4-BE49-F238E27FC236}">
                  <a16:creationId xmlns:a16="http://schemas.microsoft.com/office/drawing/2014/main" id="{E9B6A253-D73F-C97F-ED01-73A088706AD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705B790E-DD91-3C20-BE96-F6FFE1FFE389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5" name="直接连接符 8">
              <a:extLst>
                <a:ext uri="{FF2B5EF4-FFF2-40B4-BE49-F238E27FC236}">
                  <a16:creationId xmlns:a16="http://schemas.microsoft.com/office/drawing/2014/main" id="{3701F5F7-1D06-2467-3059-09DA0AD6B84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id="{24930085-AA30-5F83-7DC2-8A84B614EA7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0">
              <a:extLst>
                <a:ext uri="{FF2B5EF4-FFF2-40B4-BE49-F238E27FC236}">
                  <a16:creationId xmlns:a16="http://schemas.microsoft.com/office/drawing/2014/main" id="{D4FF9914-A408-E346-317D-548B43FE0CA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0DAF2747-423B-F3D4-B1AB-4B7016C50C4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3">
              <a:extLst>
                <a:ext uri="{FF2B5EF4-FFF2-40B4-BE49-F238E27FC236}">
                  <a16:creationId xmlns:a16="http://schemas.microsoft.com/office/drawing/2014/main" id="{83A32F7E-DBE2-9AF4-6467-A084C962850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1163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0E2F8F40-51FA-14A7-38DB-B32FC496B864}"/>
              </a:ext>
            </a:extLst>
          </p:cNvPr>
          <p:cNvSpPr txBox="1"/>
          <p:nvPr/>
        </p:nvSpPr>
        <p:spPr>
          <a:xfrm>
            <a:off x="1696724" y="1942921"/>
            <a:ext cx="9763756" cy="39498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知识背景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准备要素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2B989443-ABEA-674F-3069-933D58299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15" y="2130207"/>
            <a:ext cx="9682465" cy="23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9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20">
            <a:extLst>
              <a:ext uri="{FF2B5EF4-FFF2-40B4-BE49-F238E27FC236}">
                <a16:creationId xmlns:a16="http://schemas.microsoft.com/office/drawing/2014/main" id="{0559D873-D2BE-F55C-1436-8963EA581476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3" name="文本框 2">
              <a:extLst>
                <a:ext uri="{FF2B5EF4-FFF2-40B4-BE49-F238E27FC236}">
                  <a16:creationId xmlns:a16="http://schemas.microsoft.com/office/drawing/2014/main" id="{BE01A770-6B4B-BBEF-2711-4D4EA03DF3F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5" name="直接连接符 4">
              <a:extLst>
                <a:ext uri="{FF2B5EF4-FFF2-40B4-BE49-F238E27FC236}">
                  <a16:creationId xmlns:a16="http://schemas.microsoft.com/office/drawing/2014/main" id="{82B43D93-950F-5A44-1E76-7B0C3578E07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7">
              <a:extLst>
                <a:ext uri="{FF2B5EF4-FFF2-40B4-BE49-F238E27FC236}">
                  <a16:creationId xmlns:a16="http://schemas.microsoft.com/office/drawing/2014/main" id="{3B50295C-75EB-96AF-AB72-63F928A097F3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7" name="直接连接符 8">
              <a:extLst>
                <a:ext uri="{FF2B5EF4-FFF2-40B4-BE49-F238E27FC236}">
                  <a16:creationId xmlns:a16="http://schemas.microsoft.com/office/drawing/2014/main" id="{E3ABAC32-05E8-45CE-533F-901B6174785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id="{11A04ED8-1D19-5E34-E2BD-7E1090E02C41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9" name="直接连接符 10">
              <a:extLst>
                <a:ext uri="{FF2B5EF4-FFF2-40B4-BE49-F238E27FC236}">
                  <a16:creationId xmlns:a16="http://schemas.microsoft.com/office/drawing/2014/main" id="{4A97C222-0A8D-4927-39A1-9FB325B601F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1">
              <a:extLst>
                <a:ext uri="{FF2B5EF4-FFF2-40B4-BE49-F238E27FC236}">
                  <a16:creationId xmlns:a16="http://schemas.microsoft.com/office/drawing/2014/main" id="{BE0D7158-46CB-D979-62DD-A99D1E47A91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2" name="直接连接符 13">
              <a:extLst>
                <a:ext uri="{FF2B5EF4-FFF2-40B4-BE49-F238E27FC236}">
                  <a16:creationId xmlns:a16="http://schemas.microsoft.com/office/drawing/2014/main" id="{92BCBD48-920B-987D-7C48-D8EC7561E83D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62A64F6-EAE1-5D1D-A2C0-C9A44E1BD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929" y="2028509"/>
            <a:ext cx="8699719" cy="388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517EF-6D50-B623-27B3-CDF93538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CF26BE-8752-6A71-065C-AA8CFDD870FB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A2262F3-A690-B834-EA22-80DB666355B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2614BFBF-A2EF-0073-5348-9EE48819E3F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B61D1AB-05B3-48D5-F567-03BB1C331EAC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知识背景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EDAD6B0-CF5C-2408-9059-2067F17C4DC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032C111-9F03-0BFE-72C0-64440DFAC0A2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准备要素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06D7DA3-522B-F70E-7741-0A5C1C0CB76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38455A-6CB3-39C1-ACB5-FC44D4FF795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9ECB19A-7EEB-35A7-B9D5-A340AE1F071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69977F6-BA6B-CCBF-05DA-90A85CDD5CC1}"/>
              </a:ext>
            </a:extLst>
          </p:cNvPr>
          <p:cNvSpPr txBox="1"/>
          <p:nvPr/>
        </p:nvSpPr>
        <p:spPr>
          <a:xfrm>
            <a:off x="1239496" y="47770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思考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F7D697F-98A5-1EF1-FE37-F6A3207E028D}"/>
              </a:ext>
            </a:extLst>
          </p:cNvPr>
          <p:cNvSpPr txBox="1"/>
          <p:nvPr/>
        </p:nvSpPr>
        <p:spPr>
          <a:xfrm>
            <a:off x="1239496" y="1536701"/>
            <a:ext cx="10607036" cy="7439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回复索赔函之后，需要做什么呢？ </a:t>
            </a:r>
            <a:endParaRPr lang="fr-FR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35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ACAEB-A72A-9935-6017-D9ACE961B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EB3D9F-424C-2837-9C17-F55496BAF820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C9DDE91-EFA0-7D9D-9EA7-890783142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6E0513F-E26D-CBE0-3BE8-1E36DEAD9C3B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D37302-1977-E03B-5762-C131ADD84A7B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F73529-0A97-9515-B0A9-787234D75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593" y="2659380"/>
            <a:ext cx="9644079" cy="273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3196896" y="2659559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8.1   Réclamation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4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361440" y="38862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Mots clé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4294129-DDFC-657C-7198-22F0A9FD0A6B}"/>
              </a:ext>
            </a:extLst>
          </p:cNvPr>
          <p:cNvSpPr txBox="1">
            <a:spLocks/>
          </p:cNvSpPr>
          <p:nvPr/>
        </p:nvSpPr>
        <p:spPr>
          <a:xfrm>
            <a:off x="1777997" y="1635759"/>
            <a:ext cx="9672317" cy="4122419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zh-CN" sz="4000" dirty="0"/>
              <a:t>Réclamation                       </a:t>
            </a:r>
            <a:r>
              <a:rPr lang="zh-CN" altLang="en-US" sz="4000" dirty="0"/>
              <a:t>请求</a:t>
            </a:r>
            <a:endParaRPr lang="fr-FR" altLang="zh-CN" sz="4000" dirty="0"/>
          </a:p>
          <a:p>
            <a:r>
              <a:rPr lang="fr-FR" altLang="zh-CN" sz="3000" dirty="0"/>
              <a:t>Bureau des réclamations  </a:t>
            </a:r>
            <a:r>
              <a:rPr lang="en-US" altLang="zh-CN" sz="3000" dirty="0"/>
              <a:t> </a:t>
            </a:r>
            <a:r>
              <a:rPr lang="zh-CN" altLang="en-US" sz="3000" dirty="0"/>
              <a:t>意见投诉处</a:t>
            </a:r>
            <a:endParaRPr lang="en-US" altLang="zh-CN" sz="3000" dirty="0"/>
          </a:p>
          <a:p>
            <a:r>
              <a:rPr lang="fr-FR" altLang="zh-CN" sz="3000" dirty="0"/>
              <a:t>Réclamation d’indemnisation </a:t>
            </a:r>
            <a:r>
              <a:rPr lang="en-US" altLang="zh-CN" sz="3000" dirty="0"/>
              <a:t> </a:t>
            </a:r>
            <a:r>
              <a:rPr lang="zh-CN" altLang="en-US" sz="3000" dirty="0"/>
              <a:t>请求赔偿</a:t>
            </a:r>
            <a:endParaRPr lang="en-US" altLang="zh-CN" sz="3000" dirty="0"/>
          </a:p>
          <a:p>
            <a:endParaRPr lang="fr-FR" altLang="zh-CN" sz="3000" dirty="0"/>
          </a:p>
          <a:p>
            <a:r>
              <a:rPr lang="fr-FR" altLang="zh-CN" sz="4000" dirty="0"/>
              <a:t>Indemnisation                    </a:t>
            </a:r>
            <a:r>
              <a:rPr lang="zh-CN" altLang="en-US" sz="4000" dirty="0"/>
              <a:t>赔偿 </a:t>
            </a:r>
            <a:endParaRPr lang="en-US" altLang="zh-CN" sz="4000" dirty="0"/>
          </a:p>
          <a:p>
            <a:r>
              <a:rPr lang="fr-FR" altLang="zh-CN" sz="3000" dirty="0"/>
              <a:t>indemnisation des dommages de guerre </a:t>
            </a:r>
            <a:r>
              <a:rPr lang="zh-CN" altLang="en-US" sz="3000" dirty="0"/>
              <a:t>战争损失的赔偿</a:t>
            </a:r>
            <a:endParaRPr lang="en-US" altLang="zh-CN" sz="3000" dirty="0"/>
          </a:p>
          <a:p>
            <a:r>
              <a:rPr lang="fr-FR" altLang="zh-CN" sz="3000" dirty="0"/>
              <a:t>N</a:t>
            </a:r>
            <a:r>
              <a:rPr lang="en-US" altLang="zh-CN" sz="3000" dirty="0" err="1"/>
              <a:t>ous</a:t>
            </a:r>
            <a:r>
              <a:rPr lang="en-US" altLang="zh-CN" sz="3000" dirty="0"/>
              <a:t> </a:t>
            </a:r>
            <a:r>
              <a:rPr lang="en-US" altLang="zh-CN" sz="3000" dirty="0" err="1"/>
              <a:t>demandons</a:t>
            </a:r>
            <a:r>
              <a:rPr lang="en-US" altLang="zh-CN" sz="3000" dirty="0"/>
              <a:t> </a:t>
            </a:r>
            <a:r>
              <a:rPr lang="en-US" altLang="zh-CN" sz="3000" dirty="0" err="1"/>
              <a:t>l’indemnisation</a:t>
            </a:r>
            <a:r>
              <a:rPr lang="en-US" altLang="zh-CN" sz="3000" dirty="0"/>
              <a:t> de </a:t>
            </a:r>
            <a:r>
              <a:rPr lang="en-US" altLang="zh-CN" sz="3000" dirty="0" err="1"/>
              <a:t>votre</a:t>
            </a:r>
            <a:r>
              <a:rPr lang="en-US" altLang="zh-CN" sz="3000" dirty="0"/>
              <a:t> part. </a:t>
            </a:r>
          </a:p>
          <a:p>
            <a:endParaRPr lang="fr-FR" altLang="zh-CN" sz="3000" dirty="0"/>
          </a:p>
        </p:txBody>
      </p:sp>
      <p:grpSp>
        <p:nvGrpSpPr>
          <p:cNvPr id="22" name="组合 20">
            <a:extLst>
              <a:ext uri="{FF2B5EF4-FFF2-40B4-BE49-F238E27FC236}">
                <a16:creationId xmlns:a16="http://schemas.microsoft.com/office/drawing/2014/main" id="{09ACE7C0-D737-4D55-1539-5167C437AD41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A7EB1F0F-4EAE-E799-E3B6-D27C248713C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24" name="直接连接符 4">
              <a:extLst>
                <a:ext uri="{FF2B5EF4-FFF2-40B4-BE49-F238E27FC236}">
                  <a16:creationId xmlns:a16="http://schemas.microsoft.com/office/drawing/2014/main" id="{96A619BF-BFDD-43E7-EA7A-F38E5207B40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EBC8765C-6D84-41EE-9A83-FD7B73C640B9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26" name="直接连接符 8">
              <a:extLst>
                <a:ext uri="{FF2B5EF4-FFF2-40B4-BE49-F238E27FC236}">
                  <a16:creationId xmlns:a16="http://schemas.microsoft.com/office/drawing/2014/main" id="{A968E427-5BB7-898A-81F0-DEF70C0F07C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D2F96913-745D-86C8-DB1E-CC6742305B95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8" name="直接连接符 10">
              <a:extLst>
                <a:ext uri="{FF2B5EF4-FFF2-40B4-BE49-F238E27FC236}">
                  <a16:creationId xmlns:a16="http://schemas.microsoft.com/office/drawing/2014/main" id="{F0ACD0B6-C459-0196-DBE3-75F25989CE5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1">
              <a:extLst>
                <a:ext uri="{FF2B5EF4-FFF2-40B4-BE49-F238E27FC236}">
                  <a16:creationId xmlns:a16="http://schemas.microsoft.com/office/drawing/2014/main" id="{8B3575E1-B628-C1FF-35D9-FA9F41E569C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30" name="直接连接符 13">
              <a:extLst>
                <a:ext uri="{FF2B5EF4-FFF2-40B4-BE49-F238E27FC236}">
                  <a16:creationId xmlns:a16="http://schemas.microsoft.com/office/drawing/2014/main" id="{6E555559-508D-5083-B8F0-CDCD86BA6B1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741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06285" y="722826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买方提出的申诉与索赔是真实的吗？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3E540-6092-8E00-EE68-0684BE77F0DD}"/>
              </a:ext>
            </a:extLst>
          </p:cNvPr>
          <p:cNvSpPr txBox="1"/>
          <p:nvPr/>
        </p:nvSpPr>
        <p:spPr>
          <a:xfrm>
            <a:off x="1539415" y="2442804"/>
            <a:ext cx="9804400" cy="222131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一般情况下是真诚的。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但不排除个别买方为牟利，强词夺理，要求索赔。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因此，面对申诉和索赔，应坚持有理有据，理性处理。</a:t>
            </a:r>
            <a:endParaRPr lang="fr-FR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0">
            <a:extLst>
              <a:ext uri="{FF2B5EF4-FFF2-40B4-BE49-F238E27FC236}">
                <a16:creationId xmlns:a16="http://schemas.microsoft.com/office/drawing/2014/main" id="{46DF0082-896D-D6C0-55B5-1176CD5833D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BA167E20-035C-B833-59AF-05F115F6BEA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24" name="直接连接符 4">
              <a:extLst>
                <a:ext uri="{FF2B5EF4-FFF2-40B4-BE49-F238E27FC236}">
                  <a16:creationId xmlns:a16="http://schemas.microsoft.com/office/drawing/2014/main" id="{50336B1F-9CAA-EFDD-FB16-A7D21E99BE2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A1F8DE4A-D306-7E0F-F185-015714425AD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26" name="直接连接符 8">
              <a:extLst>
                <a:ext uri="{FF2B5EF4-FFF2-40B4-BE49-F238E27FC236}">
                  <a16:creationId xmlns:a16="http://schemas.microsoft.com/office/drawing/2014/main" id="{2244B134-4C62-788F-7DD5-315F0B71056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D2EB0498-92C5-DB85-B05A-5C4E7927D9F0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8" name="直接连接符 10">
              <a:extLst>
                <a:ext uri="{FF2B5EF4-FFF2-40B4-BE49-F238E27FC236}">
                  <a16:creationId xmlns:a16="http://schemas.microsoft.com/office/drawing/2014/main" id="{4B9E5CBB-C786-B7BC-C706-961DE6B195E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1">
              <a:extLst>
                <a:ext uri="{FF2B5EF4-FFF2-40B4-BE49-F238E27FC236}">
                  <a16:creationId xmlns:a16="http://schemas.microsoft.com/office/drawing/2014/main" id="{8F7F0485-D1B0-0901-6439-3ADCBFEB19BF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30" name="直接连接符 13">
              <a:extLst>
                <a:ext uri="{FF2B5EF4-FFF2-40B4-BE49-F238E27FC236}">
                  <a16:creationId xmlns:a16="http://schemas.microsoft.com/office/drawing/2014/main" id="{85FB2D4D-BB1B-73A3-793A-263E95FDB7B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958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280160" y="628233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申诉赔偿原因有哪些？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C357E2-F05F-C9AA-6E5B-63BD00E28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851" y="1942921"/>
            <a:ext cx="5709919" cy="398616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EB6F923-EF2D-89E4-BD39-1975442B12B2}"/>
              </a:ext>
            </a:extLst>
          </p:cNvPr>
          <p:cNvSpPr txBox="1"/>
          <p:nvPr/>
        </p:nvSpPr>
        <p:spPr>
          <a:xfrm>
            <a:off x="8275608" y="1351508"/>
            <a:ext cx="3367692" cy="1021556"/>
          </a:xfrm>
          <a:prstGeom prst="wedgeRoundRectCallout">
            <a:avLst>
              <a:gd name="adj1" fmla="val -62466"/>
              <a:gd name="adj2" fmla="val 90347"/>
              <a:gd name="adj3" fmla="val 16667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若无法保证与样品完全一致，可在合同中注明商品与样品大致一致或近似。</a:t>
            </a:r>
            <a:r>
              <a:rPr lang="fr-FR" altLang="zh-CN" dirty="0"/>
              <a:t>( ressembler à )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8505A5-3A8C-D2E0-6BAE-269FFF0CF388}"/>
              </a:ext>
            </a:extLst>
          </p:cNvPr>
          <p:cNvSpPr txBox="1"/>
          <p:nvPr/>
        </p:nvSpPr>
        <p:spPr>
          <a:xfrm>
            <a:off x="8260080" y="3042683"/>
            <a:ext cx="3367692" cy="1634490"/>
          </a:xfrm>
          <a:prstGeom prst="wedgeRoundRectCallout">
            <a:avLst>
              <a:gd name="adj1" fmla="val -74534"/>
              <a:gd name="adj2" fmla="val 836"/>
              <a:gd name="adj3" fmla="val 16667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粮食、化肥等产品无法保证准确数量，应规定溢短装幅度。</a:t>
            </a:r>
            <a:r>
              <a:rPr lang="fr-FR" altLang="zh-CN" dirty="0"/>
              <a:t>Clause ‘plus ou moins’: clause de chargement excédentaire ou insuffisant.</a:t>
            </a:r>
            <a:endParaRPr lang="zh-CN" altLang="en-US" dirty="0"/>
          </a:p>
        </p:txBody>
      </p:sp>
      <p:grpSp>
        <p:nvGrpSpPr>
          <p:cNvPr id="33" name="组合 20">
            <a:extLst>
              <a:ext uri="{FF2B5EF4-FFF2-40B4-BE49-F238E27FC236}">
                <a16:creationId xmlns:a16="http://schemas.microsoft.com/office/drawing/2014/main" id="{FC77E4E9-9247-6A1D-B7EF-13DA69940DEE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4" name="文本框 2">
              <a:extLst>
                <a:ext uri="{FF2B5EF4-FFF2-40B4-BE49-F238E27FC236}">
                  <a16:creationId xmlns:a16="http://schemas.microsoft.com/office/drawing/2014/main" id="{1FD1E1F8-60F5-73B4-8446-3D9FA5D6C962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35" name="直接连接符 4">
              <a:extLst>
                <a:ext uri="{FF2B5EF4-FFF2-40B4-BE49-F238E27FC236}">
                  <a16:creationId xmlns:a16="http://schemas.microsoft.com/office/drawing/2014/main" id="{9834482E-F251-1C89-2601-F69DBA0C8E5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E3E22C1D-49A9-B175-4B18-A7971498D74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37" name="直接连接符 8">
              <a:extLst>
                <a:ext uri="{FF2B5EF4-FFF2-40B4-BE49-F238E27FC236}">
                  <a16:creationId xmlns:a16="http://schemas.microsoft.com/office/drawing/2014/main" id="{84E2EC2D-991E-7060-99BE-9EDEB3D9891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9">
              <a:extLst>
                <a:ext uri="{FF2B5EF4-FFF2-40B4-BE49-F238E27FC236}">
                  <a16:creationId xmlns:a16="http://schemas.microsoft.com/office/drawing/2014/main" id="{8AD572F3-BF53-EFBF-B35A-64397317EA97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39" name="直接连接符 10">
              <a:extLst>
                <a:ext uri="{FF2B5EF4-FFF2-40B4-BE49-F238E27FC236}">
                  <a16:creationId xmlns:a16="http://schemas.microsoft.com/office/drawing/2014/main" id="{3D4C829A-0D7F-73E5-23CE-D237EF65E38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1">
              <a:extLst>
                <a:ext uri="{FF2B5EF4-FFF2-40B4-BE49-F238E27FC236}">
                  <a16:creationId xmlns:a16="http://schemas.microsoft.com/office/drawing/2014/main" id="{6E08D0D5-60F1-0BF7-EA2B-53AD0BBA060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41" name="直接连接符 13">
              <a:extLst>
                <a:ext uri="{FF2B5EF4-FFF2-40B4-BE49-F238E27FC236}">
                  <a16:creationId xmlns:a16="http://schemas.microsoft.com/office/drawing/2014/main" id="{A93B3078-7FC3-24A9-38B0-D48654C56CB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361440" y="38862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Mots clé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4294129-DDFC-657C-7198-22F0A9FD0A6B}"/>
              </a:ext>
            </a:extLst>
          </p:cNvPr>
          <p:cNvSpPr txBox="1">
            <a:spLocks/>
          </p:cNvSpPr>
          <p:nvPr/>
        </p:nvSpPr>
        <p:spPr>
          <a:xfrm>
            <a:off x="1493522" y="1198881"/>
            <a:ext cx="9956791" cy="5270498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850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zh-CN" sz="4000" dirty="0"/>
              <a:t>Défectueux, se                    </a:t>
            </a:r>
            <a:r>
              <a:rPr lang="zh-CN" altLang="en-US" sz="4000" dirty="0"/>
              <a:t>有瑕疵的</a:t>
            </a:r>
            <a:endParaRPr lang="en-US" altLang="zh-CN" sz="4000" dirty="0"/>
          </a:p>
          <a:p>
            <a:pPr marL="0" indent="0">
              <a:buNone/>
            </a:pPr>
            <a:r>
              <a:rPr lang="fr-FR" altLang="zh-CN" sz="3200" dirty="0"/>
              <a:t>Nous avons remarqué une partie défectueuse de la marchandise reçue.</a:t>
            </a:r>
          </a:p>
          <a:p>
            <a:pPr marL="0" indent="0">
              <a:buNone/>
            </a:pPr>
            <a:endParaRPr lang="fr-FR" altLang="zh-CN" sz="3200" dirty="0"/>
          </a:p>
          <a:p>
            <a:r>
              <a:rPr lang="fr-FR" altLang="zh-CN" sz="3200" dirty="0"/>
              <a:t> </a:t>
            </a:r>
            <a:r>
              <a:rPr lang="fr-FR" altLang="zh-CN" sz="4000" dirty="0" err="1"/>
              <a:t>cassé,e</a:t>
            </a:r>
            <a:r>
              <a:rPr lang="fr-FR" altLang="zh-CN" sz="4000" dirty="0"/>
              <a:t>     </a:t>
            </a:r>
            <a:r>
              <a:rPr lang="zh-CN" altLang="en-US" sz="4000" dirty="0"/>
              <a:t>碎的</a:t>
            </a:r>
            <a:r>
              <a:rPr lang="fr-FR" altLang="zh-CN" sz="4000" dirty="0"/>
              <a:t>,                      </a:t>
            </a:r>
            <a:r>
              <a:rPr lang="fr-FR" altLang="zh-CN" sz="4000" dirty="0" err="1"/>
              <a:t>abîmé,e</a:t>
            </a:r>
            <a:r>
              <a:rPr lang="fr-FR" altLang="zh-CN" sz="4000" dirty="0"/>
              <a:t>  </a:t>
            </a:r>
            <a:r>
              <a:rPr lang="zh-CN" altLang="en-US" sz="4000" dirty="0"/>
              <a:t>损坏的</a:t>
            </a:r>
            <a:endParaRPr lang="en-US" altLang="zh-CN" sz="4000" dirty="0"/>
          </a:p>
          <a:p>
            <a:r>
              <a:rPr lang="fr-FR" altLang="zh-CN" sz="4000" dirty="0"/>
              <a:t>Imparfait  </a:t>
            </a:r>
            <a:r>
              <a:rPr lang="zh-CN" altLang="en-US" sz="4000" dirty="0"/>
              <a:t>不完美的 </a:t>
            </a:r>
            <a:endParaRPr lang="fr-FR" altLang="zh-CN" sz="4000" dirty="0"/>
          </a:p>
          <a:p>
            <a:endParaRPr lang="fr-FR" altLang="zh-CN" sz="3200" dirty="0"/>
          </a:p>
          <a:p>
            <a:r>
              <a:rPr lang="fr-FR" altLang="zh-CN" sz="4000" dirty="0"/>
              <a:t>Par erreur    </a:t>
            </a:r>
            <a:r>
              <a:rPr lang="zh-CN" altLang="en-US" sz="4000" dirty="0"/>
              <a:t>错误的</a:t>
            </a:r>
            <a:endParaRPr lang="fr-FR" altLang="zh-CN" sz="4000" dirty="0"/>
          </a:p>
          <a:p>
            <a:r>
              <a:rPr lang="fr-FR" altLang="zh-CN" sz="3200" dirty="0"/>
              <a:t>Une livraison par erreur   </a:t>
            </a:r>
          </a:p>
          <a:p>
            <a:endParaRPr lang="fr-FR" altLang="zh-CN" sz="3200" dirty="0"/>
          </a:p>
          <a:p>
            <a:r>
              <a:rPr lang="en-US" altLang="zh-CN" sz="4400" dirty="0"/>
              <a:t>m</a:t>
            </a:r>
            <a:r>
              <a:rPr lang="fr-FR" altLang="zh-CN" sz="4400" dirty="0" err="1"/>
              <a:t>anquer</a:t>
            </a:r>
            <a:r>
              <a:rPr lang="fr-FR" altLang="zh-CN" sz="4400" dirty="0"/>
              <a:t>        </a:t>
            </a:r>
            <a:r>
              <a:rPr lang="zh-CN" altLang="en-US" sz="4400" dirty="0"/>
              <a:t>缺少             </a:t>
            </a:r>
            <a:r>
              <a:rPr lang="en-US" altLang="zh-CN" sz="4400" dirty="0"/>
              <a:t>d</a:t>
            </a:r>
            <a:r>
              <a:rPr lang="fr-FR" altLang="zh-CN" sz="4400" dirty="0" err="1"/>
              <a:t>ommage</a:t>
            </a:r>
            <a:r>
              <a:rPr lang="fr-FR" altLang="zh-CN" sz="4400" dirty="0"/>
              <a:t>          </a:t>
            </a:r>
            <a:r>
              <a:rPr lang="zh-CN" altLang="en-US" sz="4400" dirty="0"/>
              <a:t>损失</a:t>
            </a:r>
            <a:endParaRPr lang="fr-FR" altLang="zh-CN" sz="4400" dirty="0"/>
          </a:p>
          <a:p>
            <a:endParaRPr lang="fr-FR" altLang="zh-CN" sz="3200" dirty="0"/>
          </a:p>
        </p:txBody>
      </p:sp>
      <p:grpSp>
        <p:nvGrpSpPr>
          <p:cNvPr id="4" name="组合 20">
            <a:extLst>
              <a:ext uri="{FF2B5EF4-FFF2-40B4-BE49-F238E27FC236}">
                <a16:creationId xmlns:a16="http://schemas.microsoft.com/office/drawing/2014/main" id="{A1CE4821-9D86-C654-ABA8-C167E6A8C2FE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7" name="文本框 2">
              <a:extLst>
                <a:ext uri="{FF2B5EF4-FFF2-40B4-BE49-F238E27FC236}">
                  <a16:creationId xmlns:a16="http://schemas.microsoft.com/office/drawing/2014/main" id="{FDAFD5EB-EF54-9C8E-FF6D-C0B50FEF9F58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3" name="直接连接符 4">
              <a:extLst>
                <a:ext uri="{FF2B5EF4-FFF2-40B4-BE49-F238E27FC236}">
                  <a16:creationId xmlns:a16="http://schemas.microsoft.com/office/drawing/2014/main" id="{A8404D94-B2AE-290B-5647-0230AE11DB4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086F9E87-4270-3E44-1EEE-1AEAC62249C9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6" name="直接连接符 8">
              <a:extLst>
                <a:ext uri="{FF2B5EF4-FFF2-40B4-BE49-F238E27FC236}">
                  <a16:creationId xmlns:a16="http://schemas.microsoft.com/office/drawing/2014/main" id="{E91FD45C-7872-A209-AA72-68B3D39428B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id="{732A4C39-7483-9FF0-CF6C-826DA092FBCE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0">
              <a:extLst>
                <a:ext uri="{FF2B5EF4-FFF2-40B4-BE49-F238E27FC236}">
                  <a16:creationId xmlns:a16="http://schemas.microsoft.com/office/drawing/2014/main" id="{46D5B37D-0A04-39D3-EC24-DF9BC3EFE85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C03842B1-570B-6DCF-7A65-4BF59480D10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3">
              <a:extLst>
                <a:ext uri="{FF2B5EF4-FFF2-40B4-BE49-F238E27FC236}">
                  <a16:creationId xmlns:a16="http://schemas.microsoft.com/office/drawing/2014/main" id="{B5673AD1-BE34-BC6D-008D-0BB764FFFC6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777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5B26F-10AC-D46F-3636-247951536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3B25388-DE56-98DF-0194-E22423CFDB7F}"/>
              </a:ext>
            </a:extLst>
          </p:cNvPr>
          <p:cNvSpPr txBox="1"/>
          <p:nvPr/>
        </p:nvSpPr>
        <p:spPr>
          <a:xfrm>
            <a:off x="1280160" y="49637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案例</a:t>
            </a:r>
            <a:r>
              <a:rPr lang="en-US" altLang="zh-CN" sz="4400" b="1" dirty="0">
                <a:solidFill>
                  <a:schemeClr val="bg1"/>
                </a:solidFill>
              </a:rPr>
              <a:t>1</a:t>
            </a: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DA53FE05-E358-7AC5-FB19-036993AFD356}"/>
              </a:ext>
            </a:extLst>
          </p:cNvPr>
          <p:cNvSpPr txBox="1">
            <a:spLocks/>
          </p:cNvSpPr>
          <p:nvPr/>
        </p:nvSpPr>
        <p:spPr>
          <a:xfrm>
            <a:off x="1568693" y="1518314"/>
            <a:ext cx="10100378" cy="2560092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3600" dirty="0"/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  <p:grpSp>
        <p:nvGrpSpPr>
          <p:cNvPr id="13" name="组合 20">
            <a:extLst>
              <a:ext uri="{FF2B5EF4-FFF2-40B4-BE49-F238E27FC236}">
                <a16:creationId xmlns:a16="http://schemas.microsoft.com/office/drawing/2014/main" id="{FD1B22AE-5E55-B7B9-E529-C9DE498559BB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D3A0AC0A-2FA4-6F1A-7E21-1BB8FECDCF7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7B347964-7A62-FBAA-DDDB-E07C1E1EE0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C8E2A90B-6AC8-C7A1-D977-293EDFD23C0B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619665B0-E289-9BB8-FE64-2D77BB4D96A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693C0BAB-5F13-56FA-6883-C9E176161EAB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8561E766-82CF-8E89-4A35-2238581163B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E769482C-3F41-6786-D325-A1C27439DA5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00C97929-AA67-FE29-CAEB-2BD73EB6639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2B0E5CBA-7E95-BCDE-9FA3-238FB3775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233" y="-307518"/>
            <a:ext cx="12307586" cy="465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1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8C43-78FA-EFE5-0780-7587C42E1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885D344-D288-E0DD-2FD2-B3E0845E44C2}"/>
              </a:ext>
            </a:extLst>
          </p:cNvPr>
          <p:cNvSpPr txBox="1"/>
          <p:nvPr/>
        </p:nvSpPr>
        <p:spPr>
          <a:xfrm>
            <a:off x="1280160" y="49637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案例</a:t>
            </a:r>
            <a:r>
              <a:rPr lang="en-US" altLang="zh-CN" sz="4400" b="1" dirty="0">
                <a:solidFill>
                  <a:schemeClr val="bg1"/>
                </a:solidFill>
              </a:rPr>
              <a:t>2</a:t>
            </a:r>
          </a:p>
          <a:p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34E1CA0-042D-A13E-7E6C-77A43B3CDBD6}"/>
              </a:ext>
            </a:extLst>
          </p:cNvPr>
          <p:cNvSpPr txBox="1">
            <a:spLocks/>
          </p:cNvSpPr>
          <p:nvPr/>
        </p:nvSpPr>
        <p:spPr>
          <a:xfrm>
            <a:off x="1568693" y="1518314"/>
            <a:ext cx="9983226" cy="2208501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3600" dirty="0"/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  <p:grpSp>
        <p:nvGrpSpPr>
          <p:cNvPr id="13" name="组合 20">
            <a:extLst>
              <a:ext uri="{FF2B5EF4-FFF2-40B4-BE49-F238E27FC236}">
                <a16:creationId xmlns:a16="http://schemas.microsoft.com/office/drawing/2014/main" id="{01BDE2B4-63A6-0D22-C8E1-0B8D711FC8B4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AB3A6AB3-521D-16DA-765C-F3FD6668F8D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A3229217-FFBE-9181-E14C-1C19C6CB278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81677AD6-2D0F-20D3-60D7-88AA69B5C9DC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2E92AFE8-347B-B133-75E7-D0F66F18032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ABDEF38E-7BD9-6971-F1E3-B1B9E0B7F0DD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3E345DAA-78AA-6AFD-C16F-5BA81A8D2DD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C1DEDEAE-538D-FB87-17BF-A17A4A3A59E5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E1134E71-F8CE-8803-83F5-152203FD3BF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5C544CF0-2970-E238-44D8-49E031F15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3461" y="0"/>
            <a:ext cx="11749335" cy="372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3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5793</TotalTime>
  <Words>793</Words>
  <Application>Microsoft Office PowerPoint</Application>
  <PresentationFormat>Grand écran</PresentationFormat>
  <Paragraphs>128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等线</vt:lpstr>
      <vt:lpstr>宋体</vt:lpstr>
      <vt:lpstr>微软雅黑</vt:lpstr>
      <vt:lpstr>Arial</vt:lpstr>
      <vt:lpstr>Calibri</vt:lpstr>
      <vt:lpstr>Calibri Light</vt:lpstr>
      <vt:lpstr>Wingdings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66</cp:revision>
  <dcterms:created xsi:type="dcterms:W3CDTF">2022-08-16T14:16:08Z</dcterms:created>
  <dcterms:modified xsi:type="dcterms:W3CDTF">2024-12-13T03:10:39Z</dcterms:modified>
</cp:coreProperties>
</file>